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Hubot Sans"/>
      <p:regular r:id="rId17"/>
    </p:embeddedFont>
    <p:embeddedFont>
      <p:font typeface="Hubot Sans"/>
      <p:regular r:id="rId18"/>
    </p:embeddedFont>
    <p:embeddedFont>
      <p:font typeface="Roboto Condensed"/>
      <p:regular r:id="rId19"/>
    </p:embeddedFont>
    <p:embeddedFont>
      <p:font typeface="Roboto Condensed"/>
      <p:regular r:id="rId20"/>
    </p:embeddedFont>
    <p:embeddedFont>
      <p:font typeface="Roboto Condensed"/>
      <p:regular r:id="rId21"/>
    </p:embeddedFont>
    <p:embeddedFont>
      <p:font typeface="Roboto Condensed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slideLayout" Target="../slideLayouts/slideLayout5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sv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svg"/><Relationship Id="rId13" Type="http://schemas.openxmlformats.org/officeDocument/2006/relationships/slideLayout" Target="../slideLayouts/slideLayout10.xml"/><Relationship Id="rId1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0009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AI-Driven ChatBot for RCA and Data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Multi-Agent, RAG, and MCP-Enabled Backend Architecture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0299" y="403265"/>
            <a:ext cx="8163401" cy="8755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Core System Components &amp; Technology Stack</a:t>
            </a:r>
            <a:endParaRPr lang="en-US" sz="2750" dirty="0"/>
          </a:p>
        </p:txBody>
      </p:sp>
      <p:sp>
        <p:nvSpPr>
          <p:cNvPr id="4" name="Text 1"/>
          <p:cNvSpPr/>
          <p:nvPr/>
        </p:nvSpPr>
        <p:spPr>
          <a:xfrm>
            <a:off x="490299" y="1488996"/>
            <a:ext cx="8163401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Our robust architecture is built upon a foundation of modern technologies.</a:t>
            </a:r>
            <a:endParaRPr lang="en-US" sz="1100" dirty="0"/>
          </a:p>
        </p:txBody>
      </p:sp>
      <p:sp>
        <p:nvSpPr>
          <p:cNvPr id="5" name="Shape 2"/>
          <p:cNvSpPr/>
          <p:nvPr/>
        </p:nvSpPr>
        <p:spPr>
          <a:xfrm>
            <a:off x="490299" y="1870710"/>
            <a:ext cx="8163401" cy="1383863"/>
          </a:xfrm>
          <a:prstGeom prst="roundRect">
            <a:avLst>
              <a:gd name="adj" fmla="val 1519"/>
            </a:avLst>
          </a:prstGeom>
          <a:solidFill>
            <a:srgbClr val="E8E8E3"/>
          </a:solidFill>
          <a:ln w="15240">
            <a:solidFill>
              <a:srgbClr val="C8CAC1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505539" y="1885950"/>
            <a:ext cx="560427" cy="1353383"/>
          </a:xfrm>
          <a:prstGeom prst="roundRect">
            <a:avLst>
              <a:gd name="adj" fmla="val 487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680680" y="2431256"/>
            <a:ext cx="210145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1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1205984" y="2025968"/>
            <a:ext cx="1751290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Backend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1205984" y="2328863"/>
            <a:ext cx="7292459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Python/FastAPI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1205984" y="2601992"/>
            <a:ext cx="7292459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Kubernetes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1205984" y="2875121"/>
            <a:ext cx="7292459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Microservices</a:t>
            </a:r>
            <a:endParaRPr lang="en-US" sz="1100" dirty="0"/>
          </a:p>
        </p:txBody>
      </p:sp>
      <p:sp>
        <p:nvSpPr>
          <p:cNvPr id="12" name="Shape 9"/>
          <p:cNvSpPr/>
          <p:nvPr/>
        </p:nvSpPr>
        <p:spPr>
          <a:xfrm>
            <a:off x="490299" y="3394591"/>
            <a:ext cx="8163401" cy="1383863"/>
          </a:xfrm>
          <a:prstGeom prst="roundRect">
            <a:avLst>
              <a:gd name="adj" fmla="val 1519"/>
            </a:avLst>
          </a:prstGeom>
          <a:solidFill>
            <a:srgbClr val="E8E8E3"/>
          </a:solidFill>
          <a:ln w="15240">
            <a:solidFill>
              <a:srgbClr val="C8CAC1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505539" y="3409831"/>
            <a:ext cx="560427" cy="1353383"/>
          </a:xfrm>
          <a:prstGeom prst="roundRect">
            <a:avLst>
              <a:gd name="adj" fmla="val 487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80680" y="3955137"/>
            <a:ext cx="210145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2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1205984" y="3549848"/>
            <a:ext cx="1751290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AI/NLP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1205984" y="3852743"/>
            <a:ext cx="7292459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Large Language Models (LLMs)</a:t>
            </a:r>
            <a:endParaRPr lang="en-US" sz="1100" dirty="0"/>
          </a:p>
        </p:txBody>
      </p:sp>
      <p:sp>
        <p:nvSpPr>
          <p:cNvPr id="17" name="Text 14"/>
          <p:cNvSpPr/>
          <p:nvPr/>
        </p:nvSpPr>
        <p:spPr>
          <a:xfrm>
            <a:off x="1205984" y="4125873"/>
            <a:ext cx="7292459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Hugging Face Transformers</a:t>
            </a:r>
            <a:endParaRPr lang="en-US" sz="1100" dirty="0"/>
          </a:p>
        </p:txBody>
      </p:sp>
      <p:sp>
        <p:nvSpPr>
          <p:cNvPr id="18" name="Text 15"/>
          <p:cNvSpPr/>
          <p:nvPr/>
        </p:nvSpPr>
        <p:spPr>
          <a:xfrm>
            <a:off x="1205984" y="4399002"/>
            <a:ext cx="7292459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OpenAI API</a:t>
            </a:r>
            <a:endParaRPr lang="en-US" sz="1100" dirty="0"/>
          </a:p>
        </p:txBody>
      </p:sp>
      <p:sp>
        <p:nvSpPr>
          <p:cNvPr id="19" name="Shape 16"/>
          <p:cNvSpPr/>
          <p:nvPr/>
        </p:nvSpPr>
        <p:spPr>
          <a:xfrm>
            <a:off x="490299" y="4918472"/>
            <a:ext cx="8163401" cy="1383863"/>
          </a:xfrm>
          <a:prstGeom prst="roundRect">
            <a:avLst>
              <a:gd name="adj" fmla="val 1519"/>
            </a:avLst>
          </a:prstGeom>
          <a:solidFill>
            <a:srgbClr val="E8E8E3"/>
          </a:solidFill>
          <a:ln w="15240">
            <a:solidFill>
              <a:srgbClr val="C8CAC1"/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505539" y="4933712"/>
            <a:ext cx="560427" cy="1353383"/>
          </a:xfrm>
          <a:prstGeom prst="roundRect">
            <a:avLst>
              <a:gd name="adj" fmla="val 487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680680" y="5479018"/>
            <a:ext cx="210145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3</a:t>
            </a:r>
            <a:endParaRPr lang="en-US" sz="1650" dirty="0"/>
          </a:p>
        </p:txBody>
      </p:sp>
      <p:sp>
        <p:nvSpPr>
          <p:cNvPr id="22" name="Text 19"/>
          <p:cNvSpPr/>
          <p:nvPr/>
        </p:nvSpPr>
        <p:spPr>
          <a:xfrm>
            <a:off x="1205984" y="5073729"/>
            <a:ext cx="1751290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Data Stores</a:t>
            </a:r>
            <a:endParaRPr lang="en-US" sz="1350" dirty="0"/>
          </a:p>
        </p:txBody>
      </p:sp>
      <p:sp>
        <p:nvSpPr>
          <p:cNvPr id="23" name="Text 20"/>
          <p:cNvSpPr/>
          <p:nvPr/>
        </p:nvSpPr>
        <p:spPr>
          <a:xfrm>
            <a:off x="1205984" y="5376624"/>
            <a:ext cx="7292459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Vector DB (Pinecone/Weaviate)</a:t>
            </a:r>
            <a:endParaRPr lang="en-US" sz="1100" dirty="0"/>
          </a:p>
        </p:txBody>
      </p:sp>
      <p:sp>
        <p:nvSpPr>
          <p:cNvPr id="24" name="Text 21"/>
          <p:cNvSpPr/>
          <p:nvPr/>
        </p:nvSpPr>
        <p:spPr>
          <a:xfrm>
            <a:off x="1205984" y="5649754"/>
            <a:ext cx="7292459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Elasticsearch (Log Store)</a:t>
            </a:r>
            <a:endParaRPr lang="en-US" sz="1100" dirty="0"/>
          </a:p>
        </p:txBody>
      </p:sp>
      <p:sp>
        <p:nvSpPr>
          <p:cNvPr id="25" name="Text 22"/>
          <p:cNvSpPr/>
          <p:nvPr/>
        </p:nvSpPr>
        <p:spPr>
          <a:xfrm>
            <a:off x="1205984" y="5922883"/>
            <a:ext cx="7292459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SQL/NoSQL Databases</a:t>
            </a:r>
            <a:endParaRPr lang="en-US" sz="1100" dirty="0"/>
          </a:p>
        </p:txBody>
      </p:sp>
      <p:sp>
        <p:nvSpPr>
          <p:cNvPr id="26" name="Shape 23"/>
          <p:cNvSpPr/>
          <p:nvPr/>
        </p:nvSpPr>
        <p:spPr>
          <a:xfrm>
            <a:off x="490299" y="6442353"/>
            <a:ext cx="8163401" cy="1383863"/>
          </a:xfrm>
          <a:prstGeom prst="roundRect">
            <a:avLst>
              <a:gd name="adj" fmla="val 1519"/>
            </a:avLst>
          </a:prstGeom>
          <a:solidFill>
            <a:srgbClr val="E8E8E3"/>
          </a:solidFill>
          <a:ln w="15240">
            <a:solidFill>
              <a:srgbClr val="C8CAC1"/>
            </a:solidFill>
            <a:prstDash val="solid"/>
          </a:ln>
        </p:spPr>
      </p:sp>
      <p:sp>
        <p:nvSpPr>
          <p:cNvPr id="27" name="Shape 24"/>
          <p:cNvSpPr/>
          <p:nvPr/>
        </p:nvSpPr>
        <p:spPr>
          <a:xfrm>
            <a:off x="505539" y="6457593"/>
            <a:ext cx="560427" cy="1353383"/>
          </a:xfrm>
          <a:prstGeom prst="roundRect">
            <a:avLst>
              <a:gd name="adj" fmla="val 487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28" name="Text 25"/>
          <p:cNvSpPr/>
          <p:nvPr/>
        </p:nvSpPr>
        <p:spPr>
          <a:xfrm>
            <a:off x="680680" y="7002899"/>
            <a:ext cx="210145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4</a:t>
            </a:r>
            <a:endParaRPr lang="en-US" sz="1650" dirty="0"/>
          </a:p>
        </p:txBody>
      </p:sp>
      <p:sp>
        <p:nvSpPr>
          <p:cNvPr id="29" name="Text 26"/>
          <p:cNvSpPr/>
          <p:nvPr/>
        </p:nvSpPr>
        <p:spPr>
          <a:xfrm>
            <a:off x="1205984" y="6597610"/>
            <a:ext cx="1802725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Messaging &amp; MCP</a:t>
            </a:r>
            <a:endParaRPr lang="en-US" sz="1350" dirty="0"/>
          </a:p>
        </p:txBody>
      </p:sp>
      <p:sp>
        <p:nvSpPr>
          <p:cNvPr id="30" name="Text 27"/>
          <p:cNvSpPr/>
          <p:nvPr/>
        </p:nvSpPr>
        <p:spPr>
          <a:xfrm>
            <a:off x="1205984" y="6900505"/>
            <a:ext cx="7292459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Kafka/RabbitMQ</a:t>
            </a:r>
            <a:endParaRPr lang="en-US" sz="1100" dirty="0"/>
          </a:p>
        </p:txBody>
      </p:sp>
      <p:sp>
        <p:nvSpPr>
          <p:cNvPr id="31" name="Text 28"/>
          <p:cNvSpPr/>
          <p:nvPr/>
        </p:nvSpPr>
        <p:spPr>
          <a:xfrm>
            <a:off x="1205984" y="7173635"/>
            <a:ext cx="7292459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Custom MCP Framework</a:t>
            </a:r>
            <a:endParaRPr lang="en-US" sz="1100" dirty="0"/>
          </a:p>
        </p:txBody>
      </p:sp>
      <p:sp>
        <p:nvSpPr>
          <p:cNvPr id="32" name="Text 29"/>
          <p:cNvSpPr/>
          <p:nvPr/>
        </p:nvSpPr>
        <p:spPr>
          <a:xfrm>
            <a:off x="1205984" y="7446764"/>
            <a:ext cx="7292459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RESTful APIs</a:t>
            </a:r>
            <a:endParaRPr lang="en-US" sz="1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5553" y="483632"/>
            <a:ext cx="13399294" cy="1099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The Challenge: Manual Bottlenecks in RCA and Data Access</a:t>
            </a:r>
            <a:endParaRPr lang="en-US" sz="3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553" y="2044541"/>
            <a:ext cx="6485096" cy="648509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37371" y="2004893"/>
            <a:ext cx="6485096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Traditional methods for Root Cause Analysis (RCA) and data querying are often characterized by significant pain points: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7537371" y="2725817"/>
            <a:ext cx="6485096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Time-Consuming Manual Processes: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Sifting through vast log files and databases is slow and error-prone.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7537371" y="3350062"/>
            <a:ext cx="648509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Lack of Automation: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Repetitive tasks consume valuable engineering hours.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7537371" y="3692962"/>
            <a:ext cx="6485096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Delayed Insights: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Business users face delays in getting critical data insights, impacting decision-making.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7537371" y="4317206"/>
            <a:ext cx="648509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Inaccurate Outcomes: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Human error can lead to incorrect RCA or misinterpreted data.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7537371" y="4756785"/>
            <a:ext cx="648509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We need a solution that brings automation, speed, and accuracy to these critical functions.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5662" y="420886"/>
            <a:ext cx="6698813" cy="478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High-Level System Overview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535662" y="1205151"/>
            <a:ext cx="13559076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Our AI-powered ChatBot intelligently routes user prompts to specialized backend services.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4977" y="1622108"/>
            <a:ext cx="9280327" cy="736687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469050" y="4509808"/>
            <a:ext cx="1667742" cy="1525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End-to-end ChatBot Flow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8109674" y="2291024"/>
            <a:ext cx="2481063" cy="7626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User interacts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8109674" y="3162182"/>
            <a:ext cx="2481063" cy="305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User submits a query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3974216" y="2291024"/>
            <a:ext cx="2481063" cy="7626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Response returns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3974216" y="3162182"/>
            <a:ext cx="2481063" cy="305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Service -&gt; UI -&gt; user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3974216" y="7169678"/>
            <a:ext cx="2481063" cy="381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RCA Service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3974216" y="7659493"/>
            <a:ext cx="2481063" cy="610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Handles root-cause analysis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8109674" y="7131544"/>
            <a:ext cx="2481063" cy="762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Router Agent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8109674" y="8002702"/>
            <a:ext cx="2481063" cy="305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Directs query to service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9004560" y="4868058"/>
            <a:ext cx="2535299" cy="381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ChatBot UI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9004560" y="5357873"/>
            <a:ext cx="2535299" cy="305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Captures and sends query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3065771" y="4729080"/>
            <a:ext cx="2535299" cy="381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Data Service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3065771" y="5218894"/>
            <a:ext cx="2535299" cy="610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Provides data-backed responses</a:t>
            </a:r>
            <a:endParaRPr lang="en-US" sz="1050" dirty="0"/>
          </a:p>
        </p:txBody>
      </p:sp>
      <p:sp>
        <p:nvSpPr>
          <p:cNvPr id="18" name="Text 15"/>
          <p:cNvSpPr/>
          <p:nvPr/>
        </p:nvSpPr>
        <p:spPr>
          <a:xfrm>
            <a:off x="535662" y="9161145"/>
            <a:ext cx="13559076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This streamlined architecture ensures that user requests are handled by the most appropriate AI agent, delivering precise and timely responses.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2674" y="693182"/>
            <a:ext cx="7811453" cy="1189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Router Agent: Intelligent Intent Classification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152674" y="2168366"/>
            <a:ext cx="7811453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The Router Agent is the brain of our system, discerning user intent to direct queries effectively.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152674" y="2972514"/>
            <a:ext cx="3810595" cy="2311718"/>
          </a:xfrm>
          <a:prstGeom prst="roundRect">
            <a:avLst>
              <a:gd name="adj" fmla="val 4747"/>
            </a:avLst>
          </a:prstGeom>
          <a:solidFill>
            <a:srgbClr val="E8E8E3"/>
          </a:solidFill>
          <a:ln/>
        </p:spPr>
      </p:sp>
      <p:sp>
        <p:nvSpPr>
          <p:cNvPr id="6" name="Shape 3"/>
          <p:cNvSpPr/>
          <p:nvPr/>
        </p:nvSpPr>
        <p:spPr>
          <a:xfrm>
            <a:off x="6152674" y="2949654"/>
            <a:ext cx="3810595" cy="91440"/>
          </a:xfrm>
          <a:prstGeom prst="roundRect">
            <a:avLst>
              <a:gd name="adj" fmla="val 31230"/>
            </a:avLst>
          </a:prstGeom>
          <a:solidFill>
            <a:srgbClr val="C8CAC1"/>
          </a:solidFill>
          <a:ln/>
        </p:spPr>
      </p:sp>
      <p:sp>
        <p:nvSpPr>
          <p:cNvPr id="7" name="Shape 4"/>
          <p:cNvSpPr/>
          <p:nvPr/>
        </p:nvSpPr>
        <p:spPr>
          <a:xfrm>
            <a:off x="7772400" y="2687003"/>
            <a:ext cx="571024" cy="571024"/>
          </a:xfrm>
          <a:prstGeom prst="roundRect">
            <a:avLst>
              <a:gd name="adj" fmla="val 160133"/>
            </a:avLst>
          </a:prstGeom>
          <a:solidFill>
            <a:srgbClr val="C8CAC1">
              <a:alpha val="50000"/>
            </a:srgbClr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3731" y="2858333"/>
            <a:ext cx="228362" cy="22836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365796" y="3448407"/>
            <a:ext cx="3384352" cy="594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Intent Detection Logic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6365796" y="4157424"/>
            <a:ext cx="3384352" cy="913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Utilizes advanced NLP models to classify user prompts into categories like RCA, Data Query, or general inquiries.</a:t>
            </a:r>
            <a:endParaRPr lang="en-US" sz="1450" dirty="0"/>
          </a:p>
        </p:txBody>
      </p:sp>
      <p:sp>
        <p:nvSpPr>
          <p:cNvPr id="11" name="Shape 7"/>
          <p:cNvSpPr/>
          <p:nvPr/>
        </p:nvSpPr>
        <p:spPr>
          <a:xfrm>
            <a:off x="10153531" y="2972514"/>
            <a:ext cx="3810595" cy="2311718"/>
          </a:xfrm>
          <a:prstGeom prst="roundRect">
            <a:avLst>
              <a:gd name="adj" fmla="val 4747"/>
            </a:avLst>
          </a:prstGeom>
          <a:solidFill>
            <a:srgbClr val="E8E8E3"/>
          </a:solidFill>
          <a:ln/>
        </p:spPr>
      </p:sp>
      <p:sp>
        <p:nvSpPr>
          <p:cNvPr id="12" name="Shape 8"/>
          <p:cNvSpPr/>
          <p:nvPr/>
        </p:nvSpPr>
        <p:spPr>
          <a:xfrm>
            <a:off x="10153531" y="2949654"/>
            <a:ext cx="3810595" cy="91440"/>
          </a:xfrm>
          <a:prstGeom prst="roundRect">
            <a:avLst>
              <a:gd name="adj" fmla="val 31230"/>
            </a:avLst>
          </a:prstGeom>
          <a:solidFill>
            <a:srgbClr val="C8CAC1"/>
          </a:solidFill>
          <a:ln/>
        </p:spPr>
      </p:sp>
      <p:sp>
        <p:nvSpPr>
          <p:cNvPr id="13" name="Shape 9"/>
          <p:cNvSpPr/>
          <p:nvPr/>
        </p:nvSpPr>
        <p:spPr>
          <a:xfrm>
            <a:off x="11773257" y="2687003"/>
            <a:ext cx="571024" cy="571024"/>
          </a:xfrm>
          <a:prstGeom prst="roundRect">
            <a:avLst>
              <a:gd name="adj" fmla="val 160133"/>
            </a:avLst>
          </a:prstGeom>
          <a:solidFill>
            <a:srgbClr val="C8CAC1">
              <a:alpha val="50000"/>
            </a:srgbClr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44588" y="2858333"/>
            <a:ext cx="228362" cy="228362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0366653" y="3448407"/>
            <a:ext cx="3336369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Dynamic Routing Flow</a:t>
            </a:r>
            <a:endParaRPr lang="en-US" sz="1850" dirty="0"/>
          </a:p>
        </p:txBody>
      </p:sp>
      <p:sp>
        <p:nvSpPr>
          <p:cNvPr id="16" name="Text 11"/>
          <p:cNvSpPr/>
          <p:nvPr/>
        </p:nvSpPr>
        <p:spPr>
          <a:xfrm>
            <a:off x="10366653" y="3860006"/>
            <a:ext cx="3384352" cy="913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Based on classified intent, the Router Agent forwards the prompt to either the RCA Service or the Data Service.</a:t>
            </a:r>
            <a:endParaRPr lang="en-US" sz="1450" dirty="0"/>
          </a:p>
        </p:txBody>
      </p:sp>
      <p:sp>
        <p:nvSpPr>
          <p:cNvPr id="17" name="Shape 12"/>
          <p:cNvSpPr/>
          <p:nvPr/>
        </p:nvSpPr>
        <p:spPr>
          <a:xfrm>
            <a:off x="6152674" y="5760006"/>
            <a:ext cx="7811453" cy="1776293"/>
          </a:xfrm>
          <a:prstGeom prst="roundRect">
            <a:avLst>
              <a:gd name="adj" fmla="val 6177"/>
            </a:avLst>
          </a:prstGeom>
          <a:solidFill>
            <a:srgbClr val="E8E8E3"/>
          </a:solidFill>
          <a:ln/>
        </p:spPr>
      </p:sp>
      <p:sp>
        <p:nvSpPr>
          <p:cNvPr id="18" name="Shape 13"/>
          <p:cNvSpPr/>
          <p:nvPr/>
        </p:nvSpPr>
        <p:spPr>
          <a:xfrm>
            <a:off x="6152674" y="5737146"/>
            <a:ext cx="7811453" cy="91440"/>
          </a:xfrm>
          <a:prstGeom prst="roundRect">
            <a:avLst>
              <a:gd name="adj" fmla="val 31230"/>
            </a:avLst>
          </a:prstGeom>
          <a:solidFill>
            <a:srgbClr val="C8CAC1"/>
          </a:solidFill>
          <a:ln/>
        </p:spPr>
      </p:sp>
      <p:sp>
        <p:nvSpPr>
          <p:cNvPr id="19" name="Shape 14"/>
          <p:cNvSpPr/>
          <p:nvPr/>
        </p:nvSpPr>
        <p:spPr>
          <a:xfrm>
            <a:off x="9772888" y="5474494"/>
            <a:ext cx="571024" cy="571024"/>
          </a:xfrm>
          <a:prstGeom prst="roundRect">
            <a:avLst>
              <a:gd name="adj" fmla="val 160133"/>
            </a:avLst>
          </a:prstGeom>
          <a:solidFill>
            <a:srgbClr val="C8CAC1">
              <a:alpha val="50000"/>
            </a:srgbClr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44219" y="5645825"/>
            <a:ext cx="228362" cy="22836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6365796" y="6235898"/>
            <a:ext cx="3767971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Classification Examples</a:t>
            </a:r>
            <a:endParaRPr lang="en-US" sz="1850" dirty="0"/>
          </a:p>
        </p:txBody>
      </p:sp>
      <p:sp>
        <p:nvSpPr>
          <p:cNvPr id="22" name="Text 16"/>
          <p:cNvSpPr/>
          <p:nvPr/>
        </p:nvSpPr>
        <p:spPr>
          <a:xfrm>
            <a:off x="6365796" y="6647498"/>
            <a:ext cx="7385209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"Why did user 'X' transaction fail?" → RCA Service</a:t>
            </a:r>
            <a:endParaRPr lang="en-US" sz="1450" dirty="0"/>
          </a:p>
        </p:txBody>
      </p:sp>
      <p:sp>
        <p:nvSpPr>
          <p:cNvPr id="23" name="Text 17"/>
          <p:cNvSpPr/>
          <p:nvPr/>
        </p:nvSpPr>
        <p:spPr>
          <a:xfrm>
            <a:off x="6365796" y="7018615"/>
            <a:ext cx="7385209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"Show me sales figures for Q3." → Data Service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7790" y="328255"/>
            <a:ext cx="9673233" cy="373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RCA Service: Grounded Root Cause Analysis with RAG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417790" y="939998"/>
            <a:ext cx="13794819" cy="190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The RCA Service leverages Retrieval-Augmented Generation (RAG) to provide accurate and context-rich root cause analysis.</a:t>
            </a: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417790" y="1384578"/>
            <a:ext cx="3975616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In-depth Log Ingestion &amp; Embedding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417790" y="1727716"/>
            <a:ext cx="7456051" cy="3819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Logs are continuously ingested and transformed into high-dimensional embeddings. These vector representations capture the semantic meaning of log entries, enabling sophisticated similarity searches.</a:t>
            </a:r>
            <a:endParaRPr lang="en-US" sz="9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7790" y="2243971"/>
            <a:ext cx="7456051" cy="745605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172688" y="1384578"/>
            <a:ext cx="4180046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Vector DB &amp; Metadata-Based Retrieval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8172688" y="1727716"/>
            <a:ext cx="6047423" cy="3819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Embedded logs are stored in a Vector Database, augmented with metadata for precise filtering. This allows for rapid and relevant retrieval based on user query context, isolating pertinent log clusters.</a:t>
            </a:r>
            <a:endParaRPr lang="en-US" sz="9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2688" y="2243971"/>
            <a:ext cx="6047423" cy="604742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0202" y="519470"/>
            <a:ext cx="7823597" cy="11789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RCA Service: RAG for Actionable Insights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60202" y="1981319"/>
            <a:ext cx="7823597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By integrating RAG, the RCA Service goes beyond simple retrieval to generate truly insightful explanations.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660202" y="2797373"/>
            <a:ext cx="18859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Hubot Sans Light" pitchFamily="34" charset="0"/>
                <a:ea typeface="Hubot Sans Light" pitchFamily="34" charset="-122"/>
                <a:cs typeface="Hubot Sans Light" pitchFamily="34" charset="-120"/>
              </a:rPr>
              <a:t>01</a:t>
            </a:r>
            <a:endParaRPr lang="en-US" sz="1450" dirty="0"/>
          </a:p>
        </p:txBody>
      </p:sp>
      <p:sp>
        <p:nvSpPr>
          <p:cNvPr id="6" name="Shape 3"/>
          <p:cNvSpPr/>
          <p:nvPr/>
        </p:nvSpPr>
        <p:spPr>
          <a:xfrm>
            <a:off x="660202" y="3095030"/>
            <a:ext cx="3817501" cy="22860"/>
          </a:xfrm>
          <a:prstGeom prst="rect">
            <a:avLst/>
          </a:prstGeom>
          <a:solidFill>
            <a:srgbClr val="C8CAC1"/>
          </a:solidFill>
          <a:ln/>
        </p:spPr>
      </p:sp>
      <p:sp>
        <p:nvSpPr>
          <p:cNvPr id="7" name="Text 4"/>
          <p:cNvSpPr/>
          <p:nvPr/>
        </p:nvSpPr>
        <p:spPr>
          <a:xfrm>
            <a:off x="660202" y="3235047"/>
            <a:ext cx="324814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Contextual Retrieval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60202" y="3642955"/>
            <a:ext cx="3817501" cy="905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The user query is used to retrieve relevant log embeddings from the vector database, focusing on specific timeframes or entities.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4666298" y="2797373"/>
            <a:ext cx="18859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Hubot Sans Light" pitchFamily="34" charset="0"/>
                <a:ea typeface="Hubot Sans Light" pitchFamily="34" charset="-122"/>
                <a:cs typeface="Hubot Sans Light" pitchFamily="34" charset="-120"/>
              </a:rPr>
              <a:t>02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4666298" y="3095030"/>
            <a:ext cx="3817501" cy="22860"/>
          </a:xfrm>
          <a:prstGeom prst="rect">
            <a:avLst/>
          </a:prstGeom>
          <a:solidFill>
            <a:srgbClr val="C8CAC1"/>
          </a:solidFill>
          <a:ln/>
        </p:spPr>
      </p:sp>
      <p:sp>
        <p:nvSpPr>
          <p:cNvPr id="11" name="Text 8"/>
          <p:cNvSpPr/>
          <p:nvPr/>
        </p:nvSpPr>
        <p:spPr>
          <a:xfrm>
            <a:off x="4666298" y="3235047"/>
            <a:ext cx="336053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Augmented Generation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4666298" y="3642955"/>
            <a:ext cx="3817501" cy="905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Retrieved context (logs, incident reports) is fed to a large language model (LLM) to synthesize a comprehensive RCA report.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660202" y="4878824"/>
            <a:ext cx="18859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Hubot Sans Light" pitchFamily="34" charset="0"/>
                <a:ea typeface="Hubot Sans Light" pitchFamily="34" charset="-122"/>
                <a:cs typeface="Hubot Sans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660202" y="5176480"/>
            <a:ext cx="7823597" cy="22860"/>
          </a:xfrm>
          <a:prstGeom prst="rect">
            <a:avLst/>
          </a:prstGeom>
          <a:solidFill>
            <a:srgbClr val="C8CAC1"/>
          </a:solidFill>
          <a:ln/>
        </p:spPr>
      </p:sp>
      <p:sp>
        <p:nvSpPr>
          <p:cNvPr id="15" name="Text 12"/>
          <p:cNvSpPr/>
          <p:nvPr/>
        </p:nvSpPr>
        <p:spPr>
          <a:xfrm>
            <a:off x="660202" y="5316498"/>
            <a:ext cx="298835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Grounded Responses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660202" y="5724406"/>
            <a:ext cx="7823597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The LLM generates an explanation that is not only coherent but also factually grounded in the retrieved operational data, minimizing hallucinations.</a:t>
            </a:r>
            <a:endParaRPr lang="en-US" sz="1450" dirty="0"/>
          </a:p>
        </p:txBody>
      </p:sp>
      <p:sp>
        <p:nvSpPr>
          <p:cNvPr id="17" name="Text 14"/>
          <p:cNvSpPr/>
          <p:nvPr/>
        </p:nvSpPr>
        <p:spPr>
          <a:xfrm>
            <a:off x="943094" y="6894076"/>
            <a:ext cx="7540704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Example Query: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"Why did the transaction against mobile number 8551234212 fail on March 15th at 2:30 PM PST?"</a:t>
            </a:r>
            <a:endParaRPr lang="en-US" sz="1450" dirty="0"/>
          </a:p>
        </p:txBody>
      </p:sp>
      <p:sp>
        <p:nvSpPr>
          <p:cNvPr id="18" name="Shape 15"/>
          <p:cNvSpPr/>
          <p:nvPr/>
        </p:nvSpPr>
        <p:spPr>
          <a:xfrm>
            <a:off x="660202" y="6681907"/>
            <a:ext cx="22860" cy="1028224"/>
          </a:xfrm>
          <a:prstGeom prst="rect">
            <a:avLst/>
          </a:prstGeom>
          <a:solidFill>
            <a:srgbClr val="1E1E1A"/>
          </a:solidFill>
          <a:ln/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6869" y="526018"/>
            <a:ext cx="13296662" cy="1190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Data Service: Natural Language to Data Insights with MCP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66869" y="2097881"/>
            <a:ext cx="13296662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The Data Service empowers business users to query complex databases using natural language, facilitated by the Model Context Protocol (MCP).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666869" y="2616994"/>
            <a:ext cx="6553081" cy="571619"/>
          </a:xfrm>
          <a:prstGeom prst="roundRect">
            <a:avLst>
              <a:gd name="adj" fmla="val 480002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3800475" y="2724150"/>
            <a:ext cx="285750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1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857369" y="3379113"/>
            <a:ext cx="474511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Interpreting Natural Language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57369" y="3791069"/>
            <a:ext cx="6172081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The Data Agent translates complex English queries into structured database commands (e.g., SQL).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7410450" y="2616994"/>
            <a:ext cx="6553081" cy="571619"/>
          </a:xfrm>
          <a:prstGeom prst="roundRect">
            <a:avLst>
              <a:gd name="adj" fmla="val 480002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544056" y="2724150"/>
            <a:ext cx="285750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2</a:t>
            </a:r>
            <a:endParaRPr lang="en-US" sz="2250" dirty="0"/>
          </a:p>
        </p:txBody>
      </p:sp>
      <p:sp>
        <p:nvSpPr>
          <p:cNvPr id="10" name="Text 8"/>
          <p:cNvSpPr/>
          <p:nvPr/>
        </p:nvSpPr>
        <p:spPr>
          <a:xfrm>
            <a:off x="7600950" y="3379113"/>
            <a:ext cx="3543062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MCP Client Interaction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00950" y="3791069"/>
            <a:ext cx="6172081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The interpreted query is packaged and sent via the MCP Client to the MCP Server, ensuring secure and standardized communication.</a:t>
            </a:r>
            <a:endParaRPr lang="en-US" sz="1500" dirty="0"/>
          </a:p>
        </p:txBody>
      </p:sp>
      <p:sp>
        <p:nvSpPr>
          <p:cNvPr id="12" name="Shape 10"/>
          <p:cNvSpPr/>
          <p:nvPr/>
        </p:nvSpPr>
        <p:spPr>
          <a:xfrm>
            <a:off x="666869" y="4781669"/>
            <a:ext cx="6553081" cy="571619"/>
          </a:xfrm>
          <a:prstGeom prst="roundRect">
            <a:avLst>
              <a:gd name="adj" fmla="val 480002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3800475" y="4888825"/>
            <a:ext cx="285750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3</a:t>
            </a:r>
            <a:endParaRPr lang="en-US" sz="2250" dirty="0"/>
          </a:p>
        </p:txBody>
      </p:sp>
      <p:sp>
        <p:nvSpPr>
          <p:cNvPr id="14" name="Text 12"/>
          <p:cNvSpPr/>
          <p:nvPr/>
        </p:nvSpPr>
        <p:spPr>
          <a:xfrm>
            <a:off x="857369" y="5543788"/>
            <a:ext cx="381428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Execution via MCP Server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857369" y="5955744"/>
            <a:ext cx="6172081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The MCP Server executes the database commands and retrieves the requested data, handling connection pooling and security.</a:t>
            </a:r>
            <a:endParaRPr lang="en-US" sz="1500" dirty="0"/>
          </a:p>
        </p:txBody>
      </p:sp>
      <p:sp>
        <p:nvSpPr>
          <p:cNvPr id="16" name="Shape 14"/>
          <p:cNvSpPr/>
          <p:nvPr/>
        </p:nvSpPr>
        <p:spPr>
          <a:xfrm>
            <a:off x="7410450" y="4781669"/>
            <a:ext cx="6553081" cy="571619"/>
          </a:xfrm>
          <a:prstGeom prst="roundRect">
            <a:avLst>
              <a:gd name="adj" fmla="val 480002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544056" y="4888825"/>
            <a:ext cx="285750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4</a:t>
            </a:r>
            <a:endParaRPr lang="en-US" sz="2250" dirty="0"/>
          </a:p>
        </p:txBody>
      </p:sp>
      <p:sp>
        <p:nvSpPr>
          <p:cNvPr id="18" name="Text 16"/>
          <p:cNvSpPr/>
          <p:nvPr/>
        </p:nvSpPr>
        <p:spPr>
          <a:xfrm>
            <a:off x="7600950" y="5543788"/>
            <a:ext cx="299323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Formatted Response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7600950" y="5955744"/>
            <a:ext cx="6172081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The results are then returned to the Data Agent, which formats them into a user-friendly response for the ChatBot.</a:t>
            </a:r>
            <a:endParaRPr lang="en-US" sz="1500" dirty="0"/>
          </a:p>
        </p:txBody>
      </p:sp>
      <p:sp>
        <p:nvSpPr>
          <p:cNvPr id="20" name="Text 18"/>
          <p:cNvSpPr/>
          <p:nvPr/>
        </p:nvSpPr>
        <p:spPr>
          <a:xfrm>
            <a:off x="952619" y="7184469"/>
            <a:ext cx="13010912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Example Query: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"Give me the last 10 transactions for user John Doe."</a:t>
            </a:r>
            <a:endParaRPr lang="en-US" sz="1500" dirty="0"/>
          </a:p>
        </p:txBody>
      </p:sp>
      <p:sp>
        <p:nvSpPr>
          <p:cNvPr id="21" name="Shape 19"/>
          <p:cNvSpPr/>
          <p:nvPr/>
        </p:nvSpPr>
        <p:spPr>
          <a:xfrm>
            <a:off x="666869" y="6970157"/>
            <a:ext cx="22860" cy="733425"/>
          </a:xfrm>
          <a:prstGeom prst="rect">
            <a:avLst/>
          </a:prstGeom>
          <a:solidFill>
            <a:srgbClr val="1E1E1A"/>
          </a:solidFill>
          <a:ln/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6421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4570" y="469940"/>
            <a:ext cx="7393543" cy="534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Data Service: MCP Workflow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6084570" y="1260396"/>
            <a:ext cx="7947660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The Model Context Protocol (MCP) orchestrates secure and efficient data retrieval.</a:t>
            </a:r>
            <a:endParaRPr lang="en-US" sz="13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427" y="1725930"/>
            <a:ext cx="7189827" cy="57073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402844" y="4110855"/>
            <a:ext cx="1292059" cy="8863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MCP Data Retrieval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10673894" y="2244163"/>
            <a:ext cx="1922169" cy="5908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MCP Client sends query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10673894" y="2919080"/>
            <a:ext cx="1922169" cy="236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Initiates request securely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7470006" y="1978431"/>
            <a:ext cx="1922168" cy="8863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Client receives data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7470006" y="2948789"/>
            <a:ext cx="1922168" cy="472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Processes and displays results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7470006" y="5994288"/>
            <a:ext cx="1922168" cy="5908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Database returns data</a:t>
            </a:r>
            <a:endParaRPr lang="en-US" sz="1350" dirty="0"/>
          </a:p>
        </p:txBody>
      </p:sp>
      <p:sp>
        <p:nvSpPr>
          <p:cNvPr id="12" name="Text 8"/>
          <p:cNvSpPr/>
          <p:nvPr/>
        </p:nvSpPr>
        <p:spPr>
          <a:xfrm>
            <a:off x="7470006" y="6669205"/>
            <a:ext cx="1922168" cy="236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Provides query results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10673894" y="5728555"/>
            <a:ext cx="1922169" cy="886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Server queries Database</a:t>
            </a:r>
            <a:endParaRPr lang="en-US" sz="1350" dirty="0"/>
          </a:p>
        </p:txBody>
      </p:sp>
      <p:sp>
        <p:nvSpPr>
          <p:cNvPr id="14" name="Text 10"/>
          <p:cNvSpPr/>
          <p:nvPr/>
        </p:nvSpPr>
        <p:spPr>
          <a:xfrm>
            <a:off x="10673894" y="6698913"/>
            <a:ext cx="1922169" cy="472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Retrieves requested records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11367195" y="3827232"/>
            <a:ext cx="1964186" cy="8863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MCP Server receives query</a:t>
            </a:r>
            <a:endParaRPr lang="en-US" sz="1350" dirty="0"/>
          </a:p>
        </p:txBody>
      </p:sp>
      <p:sp>
        <p:nvSpPr>
          <p:cNvPr id="16" name="Text 12"/>
          <p:cNvSpPr/>
          <p:nvPr/>
        </p:nvSpPr>
        <p:spPr>
          <a:xfrm>
            <a:off x="11367195" y="4797589"/>
            <a:ext cx="1964186" cy="472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Validates and parses request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6766201" y="3985293"/>
            <a:ext cx="1964187" cy="5908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Server sends response</a:t>
            </a:r>
            <a:endParaRPr lang="en-US" sz="1350" dirty="0"/>
          </a:p>
        </p:txBody>
      </p:sp>
      <p:sp>
        <p:nvSpPr>
          <p:cNvPr id="18" name="Text 14"/>
          <p:cNvSpPr/>
          <p:nvPr/>
        </p:nvSpPr>
        <p:spPr>
          <a:xfrm>
            <a:off x="6766201" y="4660209"/>
            <a:ext cx="1964187" cy="472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Packages results for client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6084570" y="7625477"/>
            <a:ext cx="7947660" cy="546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This structured communication ensures that data queries are executed reliably and results are delivered accurately, providing immediate insights.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9492" y="549593"/>
            <a:ext cx="13231416" cy="1249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Multi-Agent Architecture: Specialization and Scalability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699492" y="2198489"/>
            <a:ext cx="13231416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Our system leverages a multi-agent approach to maximize efficiency and flexibility.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2201347" y="3289935"/>
            <a:ext cx="2498527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Router Agent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699492" y="3722132"/>
            <a:ext cx="4000381" cy="639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Directs incoming user queries to the appropriate specialized agent.</a:t>
            </a:r>
            <a:endParaRPr lang="en-US" sz="15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9673" y="2743081"/>
            <a:ext cx="4630936" cy="4630936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33577" y="3582888"/>
            <a:ext cx="298966" cy="29896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0408" y="3289935"/>
            <a:ext cx="2498527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RCA Agent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9930408" y="3722132"/>
            <a:ext cx="4000500" cy="639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Performs root cause analysis using RAG, delivering detailed explanations.</a:t>
            </a:r>
            <a:endParaRPr lang="en-US" sz="15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9673" y="2743081"/>
            <a:ext cx="4630936" cy="4630936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91716" y="3976985"/>
            <a:ext cx="298966" cy="29896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30408" y="5755243"/>
            <a:ext cx="2498527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Data Agent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9930408" y="6187440"/>
            <a:ext cx="4000500" cy="639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Executes natural language data queries through the MCP.</a:t>
            </a:r>
            <a:endParaRPr lang="en-US" sz="15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9673" y="2743081"/>
            <a:ext cx="4630936" cy="4630936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97619" y="6235125"/>
            <a:ext cx="298966" cy="298966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2011799" y="5755243"/>
            <a:ext cx="2688074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Knowledge Agent</a:t>
            </a:r>
            <a:endParaRPr lang="en-US" sz="1950" dirty="0"/>
          </a:p>
        </p:txBody>
      </p:sp>
      <p:sp>
        <p:nvSpPr>
          <p:cNvPr id="17" name="Text 9"/>
          <p:cNvSpPr/>
          <p:nvPr/>
        </p:nvSpPr>
        <p:spPr>
          <a:xfrm>
            <a:off x="699492" y="6187440"/>
            <a:ext cx="4000381" cy="639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Provides supplementary information and context from internal knowledge bases.</a:t>
            </a:r>
            <a:endParaRPr lang="en-US" sz="1550" dirty="0"/>
          </a:p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99673" y="2743081"/>
            <a:ext cx="4630936" cy="4630936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39480" y="5841028"/>
            <a:ext cx="298966" cy="298966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699492" y="7598807"/>
            <a:ext cx="13231416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This modular design enables agents to specialize in specific tasks, improving performance and allowing for independent scaling and maintenance.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2025-12-11T05:58:26Z</dcterms:created>
  <dcterms:modified xsi:type="dcterms:W3CDTF">2025-12-11T05:58:26Z</dcterms:modified>
</cp:coreProperties>
</file>